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2004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1CC539-DD0E-4F6D-9FA7-681AD9A5CB8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C712536-CD42-4966-B5F1-603BD418A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1CC539-DD0E-4F6D-9FA7-681AD9A5CB8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712536-CD42-4966-B5F1-603BD418A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1CC539-DD0E-4F6D-9FA7-681AD9A5CB8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712536-CD42-4966-B5F1-603BD418A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1CC539-DD0E-4F6D-9FA7-681AD9A5CB8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712536-CD42-4966-B5F1-603BD418AE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1CC539-DD0E-4F6D-9FA7-681AD9A5CB8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712536-CD42-4966-B5F1-603BD418AE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1CC539-DD0E-4F6D-9FA7-681AD9A5CB8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712536-CD42-4966-B5F1-603BD418AE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1CC539-DD0E-4F6D-9FA7-681AD9A5CB8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712536-CD42-4966-B5F1-603BD418A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1CC539-DD0E-4F6D-9FA7-681AD9A5CB8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712536-CD42-4966-B5F1-603BD418AE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1CC539-DD0E-4F6D-9FA7-681AD9A5CB8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712536-CD42-4966-B5F1-603BD418A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1CC539-DD0E-4F6D-9FA7-681AD9A5CB8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712536-CD42-4966-B5F1-603BD418A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1CC539-DD0E-4F6D-9FA7-681AD9A5CB8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712536-CD42-4966-B5F1-603BD418AE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1CC539-DD0E-4F6D-9FA7-681AD9A5CB8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C712536-CD42-4966-B5F1-603BD418A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latin typeface="Palatino Linotype" pitchFamily="18" charset="0"/>
              </a:rPr>
              <a:t>Electron Spin - The Stern-</a:t>
            </a:r>
            <a:r>
              <a:rPr lang="en-GB" b="1" dirty="0" err="1" smtClean="0">
                <a:latin typeface="Palatino Linotype" pitchFamily="18" charset="0"/>
              </a:rPr>
              <a:t>Gerlach</a:t>
            </a:r>
            <a:r>
              <a:rPr lang="en-GB" b="1" dirty="0" smtClean="0">
                <a:latin typeface="Palatino Linotype" pitchFamily="18" charset="0"/>
              </a:rPr>
              <a:t> Experiment</a:t>
            </a:r>
            <a:endParaRPr lang="en-US" b="1" dirty="0">
              <a:latin typeface="Palatino Linotyp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b="1" dirty="0" smtClean="0">
                <a:latin typeface="Palatino Linotype" pitchFamily="18" charset="0"/>
              </a:rPr>
              <a:t>Dr. </a:t>
            </a:r>
            <a:r>
              <a:rPr lang="en-US" sz="2800" b="1" dirty="0" smtClean="0">
                <a:latin typeface="Palatino Linotype" pitchFamily="18" charset="0"/>
              </a:rPr>
              <a:t>J P </a:t>
            </a:r>
            <a:r>
              <a:rPr lang="en-US" sz="2800" b="1" dirty="0" smtClean="0">
                <a:latin typeface="Palatino Linotype" pitchFamily="18" charset="0"/>
              </a:rPr>
              <a:t>Singh</a:t>
            </a:r>
          </a:p>
          <a:p>
            <a:r>
              <a:rPr lang="en-US" sz="2800" b="1" dirty="0" smtClean="0">
                <a:latin typeface="Palatino Linotype" pitchFamily="18" charset="0"/>
              </a:rPr>
              <a:t>Associate Professor in Physics</a:t>
            </a:r>
          </a:p>
          <a:p>
            <a:r>
              <a:rPr lang="en-US" sz="2800" b="1" dirty="0" smtClean="0">
                <a:latin typeface="Palatino Linotype" pitchFamily="18" charset="0"/>
              </a:rPr>
              <a:t>PGGC – 11 Chandigarh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429000"/>
            <a:ext cx="91440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925" indent="-288925" eaLnBrk="0" hangingPunct="0">
              <a:spcAft>
                <a:spcPct val="50000"/>
              </a:spcAft>
              <a:buSzPct val="60000"/>
              <a:buFont typeface="Wingdings" pitchFamily="2" charset="2"/>
              <a:buChar char="l"/>
            </a:pPr>
            <a:r>
              <a:rPr lang="en-GB" sz="2800" b="1" dirty="0">
                <a:latin typeface="Palatino Linotype" pitchFamily="18" charset="0"/>
              </a:rPr>
              <a:t>A narrow beam of silver atoms was produced by heating silver in an oven and collimating the atoms that emerged from the oven.</a:t>
            </a:r>
          </a:p>
          <a:p>
            <a:pPr marL="288925" indent="-288925" eaLnBrk="0" hangingPunct="0">
              <a:spcAft>
                <a:spcPct val="50000"/>
              </a:spcAft>
              <a:buSzPct val="60000"/>
              <a:buFont typeface="Wingdings" pitchFamily="2" charset="2"/>
              <a:buChar char="l"/>
            </a:pPr>
            <a:r>
              <a:rPr lang="en-GB" sz="2800" b="1" dirty="0">
                <a:latin typeface="Palatino Linotype" pitchFamily="18" charset="0"/>
              </a:rPr>
              <a:t>The beam passed through an inhomogeneous magnetic field resulting in a force on the atomic magnetic moments.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3"/>
          <p:cNvSpPr txBox="1">
            <a:spLocks noChangeArrowheads="1"/>
          </p:cNvSpPr>
          <p:nvPr/>
        </p:nvSpPr>
        <p:spPr bwMode="auto">
          <a:xfrm>
            <a:off x="6928713" y="2648556"/>
            <a:ext cx="1141270" cy="336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1600" dirty="0"/>
              <a:t>South Pole</a:t>
            </a:r>
          </a:p>
        </p:txBody>
      </p:sp>
      <p:sp>
        <p:nvSpPr>
          <p:cNvPr id="3" name="Freeform 12"/>
          <p:cNvSpPr>
            <a:spLocks/>
          </p:cNvSpPr>
          <p:nvPr/>
        </p:nvSpPr>
        <p:spPr bwMode="auto">
          <a:xfrm>
            <a:off x="6280150" y="2574925"/>
            <a:ext cx="2468563" cy="649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1" y="291"/>
              </a:cxn>
              <a:cxn ang="0">
                <a:pos x="627" y="291"/>
              </a:cxn>
              <a:cxn ang="0">
                <a:pos x="836" y="0"/>
              </a:cxn>
              <a:cxn ang="0">
                <a:pos x="0" y="0"/>
              </a:cxn>
            </a:cxnLst>
            <a:rect l="0" t="0" r="r" b="b"/>
            <a:pathLst>
              <a:path w="836" h="291">
                <a:moveTo>
                  <a:pt x="0" y="0"/>
                </a:moveTo>
                <a:lnTo>
                  <a:pt x="181" y="291"/>
                </a:lnTo>
                <a:lnTo>
                  <a:pt x="627" y="291"/>
                </a:lnTo>
                <a:lnTo>
                  <a:pt x="836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887259" y="2754868"/>
            <a:ext cx="11899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dirty="0" smtClean="0"/>
              <a:t>South Pole</a:t>
            </a:r>
            <a:endParaRPr lang="en-GB" dirty="0"/>
          </a:p>
        </p:txBody>
      </p:sp>
      <p:sp>
        <p:nvSpPr>
          <p:cNvPr id="5" name="Rectangle 26"/>
          <p:cNvSpPr>
            <a:spLocks noChangeArrowheads="1"/>
          </p:cNvSpPr>
          <p:nvPr/>
        </p:nvSpPr>
        <p:spPr bwMode="auto">
          <a:xfrm flipH="1">
            <a:off x="6143625" y="4443413"/>
            <a:ext cx="2684463" cy="7651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85655" y="4583668"/>
            <a:ext cx="1191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dirty="0" smtClean="0"/>
              <a:t>North Pole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172200" y="3439180"/>
            <a:ext cx="99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sz="1400" dirty="0" smtClean="0"/>
              <a:t>Net</a:t>
            </a:r>
          </a:p>
          <a:p>
            <a:pPr eaLnBrk="0" hangingPunct="0"/>
            <a:r>
              <a:rPr lang="en-GB" sz="1400" dirty="0" smtClean="0"/>
              <a:t> force</a:t>
            </a:r>
            <a:endParaRPr lang="en-GB" sz="1400" dirty="0"/>
          </a:p>
        </p:txBody>
      </p:sp>
      <p:sp>
        <p:nvSpPr>
          <p:cNvPr id="8" name="Line 40"/>
          <p:cNvSpPr>
            <a:spLocks noChangeShapeType="1"/>
          </p:cNvSpPr>
          <p:nvPr/>
        </p:nvSpPr>
        <p:spPr bwMode="auto">
          <a:xfrm flipV="1">
            <a:off x="6218238" y="3255963"/>
            <a:ext cx="0" cy="909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15"/>
          <p:cNvSpPr>
            <a:spLocks/>
          </p:cNvSpPr>
          <p:nvPr/>
        </p:nvSpPr>
        <p:spPr bwMode="auto">
          <a:xfrm>
            <a:off x="6788150" y="3606800"/>
            <a:ext cx="349250" cy="381000"/>
          </a:xfrm>
          <a:custGeom>
            <a:avLst/>
            <a:gdLst>
              <a:gd name="T0" fmla="*/ 0 w 220"/>
              <a:gd name="T1" fmla="*/ 236 h 240"/>
              <a:gd name="T2" fmla="*/ 96 w 220"/>
              <a:gd name="T3" fmla="*/ 240 h 240"/>
              <a:gd name="T4" fmla="*/ 220 w 220"/>
              <a:gd name="T5" fmla="*/ 0 h 240"/>
              <a:gd name="T6" fmla="*/ 132 w 220"/>
              <a:gd name="T7" fmla="*/ 0 h 240"/>
              <a:gd name="T8" fmla="*/ 0 w 220"/>
              <a:gd name="T9" fmla="*/ 236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0"/>
              <a:gd name="T16" fmla="*/ 0 h 240"/>
              <a:gd name="T17" fmla="*/ 220 w 220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0" h="240">
                <a:moveTo>
                  <a:pt x="0" y="236"/>
                </a:moveTo>
                <a:lnTo>
                  <a:pt x="96" y="240"/>
                </a:lnTo>
                <a:lnTo>
                  <a:pt x="220" y="0"/>
                </a:lnTo>
                <a:lnTo>
                  <a:pt x="132" y="0"/>
                </a:lnTo>
                <a:lnTo>
                  <a:pt x="0" y="236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 flipH="1">
            <a:off x="6696075" y="3975100"/>
            <a:ext cx="165100" cy="168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7"/>
          <p:cNvSpPr>
            <a:spLocks noChangeShapeType="1"/>
          </p:cNvSpPr>
          <p:nvPr/>
        </p:nvSpPr>
        <p:spPr bwMode="auto">
          <a:xfrm flipH="1" flipV="1">
            <a:off x="7023100" y="3441700"/>
            <a:ext cx="635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36"/>
          <p:cNvSpPr>
            <a:spLocks/>
          </p:cNvSpPr>
          <p:nvPr/>
        </p:nvSpPr>
        <p:spPr bwMode="auto">
          <a:xfrm>
            <a:off x="7715250" y="3600450"/>
            <a:ext cx="355600" cy="387350"/>
          </a:xfrm>
          <a:custGeom>
            <a:avLst/>
            <a:gdLst>
              <a:gd name="T0" fmla="*/ 0 w 224"/>
              <a:gd name="T1" fmla="*/ 240 h 244"/>
              <a:gd name="T2" fmla="*/ 96 w 224"/>
              <a:gd name="T3" fmla="*/ 244 h 244"/>
              <a:gd name="T4" fmla="*/ 224 w 224"/>
              <a:gd name="T5" fmla="*/ 0 h 244"/>
              <a:gd name="T6" fmla="*/ 132 w 224"/>
              <a:gd name="T7" fmla="*/ 0 h 244"/>
              <a:gd name="T8" fmla="*/ 0 w 224"/>
              <a:gd name="T9" fmla="*/ 240 h 2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4"/>
              <a:gd name="T16" fmla="*/ 0 h 244"/>
              <a:gd name="T17" fmla="*/ 224 w 224"/>
              <a:gd name="T18" fmla="*/ 244 h 2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4" h="244">
                <a:moveTo>
                  <a:pt x="0" y="240"/>
                </a:moveTo>
                <a:lnTo>
                  <a:pt x="96" y="244"/>
                </a:lnTo>
                <a:lnTo>
                  <a:pt x="224" y="0"/>
                </a:lnTo>
                <a:lnTo>
                  <a:pt x="132" y="0"/>
                </a:lnTo>
                <a:lnTo>
                  <a:pt x="0" y="24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3" name="Line 18"/>
          <p:cNvSpPr>
            <a:spLocks noChangeShapeType="1"/>
          </p:cNvSpPr>
          <p:nvPr/>
        </p:nvSpPr>
        <p:spPr bwMode="auto">
          <a:xfrm flipH="1" flipV="1">
            <a:off x="7677150" y="3657600"/>
            <a:ext cx="79375" cy="238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9"/>
          <p:cNvSpPr>
            <a:spLocks noChangeShapeType="1"/>
          </p:cNvSpPr>
          <p:nvPr/>
        </p:nvSpPr>
        <p:spPr bwMode="auto">
          <a:xfrm>
            <a:off x="8016875" y="3717925"/>
            <a:ext cx="95250" cy="203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AutoShape 21"/>
          <p:cNvSpPr>
            <a:spLocks noChangeArrowheads="1"/>
          </p:cNvSpPr>
          <p:nvPr/>
        </p:nvSpPr>
        <p:spPr bwMode="auto">
          <a:xfrm>
            <a:off x="6688138" y="3622675"/>
            <a:ext cx="138113" cy="193675"/>
          </a:xfrm>
          <a:prstGeom prst="upArrow">
            <a:avLst>
              <a:gd name="adj1" fmla="val 50000"/>
              <a:gd name="adj2" fmla="val 35057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25"/>
          <p:cNvSpPr>
            <a:spLocks/>
          </p:cNvSpPr>
          <p:nvPr/>
        </p:nvSpPr>
        <p:spPr bwMode="auto">
          <a:xfrm>
            <a:off x="6305550" y="3292475"/>
            <a:ext cx="657225" cy="1038225"/>
          </a:xfrm>
          <a:custGeom>
            <a:avLst/>
            <a:gdLst>
              <a:gd name="T0" fmla="*/ 0 w 414"/>
              <a:gd name="T1" fmla="*/ 654 h 654"/>
              <a:gd name="T2" fmla="*/ 78 w 414"/>
              <a:gd name="T3" fmla="*/ 600 h 654"/>
              <a:gd name="T4" fmla="*/ 162 w 414"/>
              <a:gd name="T5" fmla="*/ 546 h 654"/>
              <a:gd name="T6" fmla="*/ 234 w 414"/>
              <a:gd name="T7" fmla="*/ 486 h 654"/>
              <a:gd name="T8" fmla="*/ 288 w 414"/>
              <a:gd name="T9" fmla="*/ 414 h 654"/>
              <a:gd name="T10" fmla="*/ 354 w 414"/>
              <a:gd name="T11" fmla="*/ 306 h 654"/>
              <a:gd name="T12" fmla="*/ 396 w 414"/>
              <a:gd name="T13" fmla="*/ 222 h 654"/>
              <a:gd name="T14" fmla="*/ 408 w 414"/>
              <a:gd name="T15" fmla="*/ 114 h 654"/>
              <a:gd name="T16" fmla="*/ 414 w 414"/>
              <a:gd name="T17" fmla="*/ 0 h 65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14"/>
              <a:gd name="T28" fmla="*/ 0 h 654"/>
              <a:gd name="T29" fmla="*/ 414 w 414"/>
              <a:gd name="T30" fmla="*/ 654 h 65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14" h="654">
                <a:moveTo>
                  <a:pt x="0" y="654"/>
                </a:moveTo>
                <a:cubicBezTo>
                  <a:pt x="25" y="636"/>
                  <a:pt x="51" y="618"/>
                  <a:pt x="78" y="600"/>
                </a:cubicBezTo>
                <a:cubicBezTo>
                  <a:pt x="105" y="582"/>
                  <a:pt x="136" y="565"/>
                  <a:pt x="162" y="546"/>
                </a:cubicBezTo>
                <a:cubicBezTo>
                  <a:pt x="188" y="527"/>
                  <a:pt x="213" y="508"/>
                  <a:pt x="234" y="486"/>
                </a:cubicBezTo>
                <a:cubicBezTo>
                  <a:pt x="255" y="464"/>
                  <a:pt x="268" y="444"/>
                  <a:pt x="288" y="414"/>
                </a:cubicBezTo>
                <a:cubicBezTo>
                  <a:pt x="308" y="384"/>
                  <a:pt x="336" y="338"/>
                  <a:pt x="354" y="306"/>
                </a:cubicBezTo>
                <a:cubicBezTo>
                  <a:pt x="372" y="274"/>
                  <a:pt x="387" y="254"/>
                  <a:pt x="396" y="222"/>
                </a:cubicBezTo>
                <a:cubicBezTo>
                  <a:pt x="405" y="190"/>
                  <a:pt x="405" y="151"/>
                  <a:pt x="408" y="114"/>
                </a:cubicBezTo>
                <a:cubicBezTo>
                  <a:pt x="411" y="77"/>
                  <a:pt x="413" y="20"/>
                  <a:pt x="414" y="0"/>
                </a:cubicBezTo>
              </a:path>
            </a:pathLst>
          </a:cu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23"/>
          <p:cNvSpPr>
            <a:spLocks/>
          </p:cNvSpPr>
          <p:nvPr/>
        </p:nvSpPr>
        <p:spPr bwMode="auto">
          <a:xfrm>
            <a:off x="6762750" y="3276600"/>
            <a:ext cx="444500" cy="1054100"/>
          </a:xfrm>
          <a:custGeom>
            <a:avLst/>
            <a:gdLst>
              <a:gd name="T0" fmla="*/ 0 w 280"/>
              <a:gd name="T1" fmla="*/ 664 h 664"/>
              <a:gd name="T2" fmla="*/ 52 w 280"/>
              <a:gd name="T3" fmla="*/ 620 h 664"/>
              <a:gd name="T4" fmla="*/ 96 w 280"/>
              <a:gd name="T5" fmla="*/ 576 h 664"/>
              <a:gd name="T6" fmla="*/ 140 w 280"/>
              <a:gd name="T7" fmla="*/ 512 h 664"/>
              <a:gd name="T8" fmla="*/ 184 w 280"/>
              <a:gd name="T9" fmla="*/ 436 h 664"/>
              <a:gd name="T10" fmla="*/ 212 w 280"/>
              <a:gd name="T11" fmla="*/ 380 h 664"/>
              <a:gd name="T12" fmla="*/ 236 w 280"/>
              <a:gd name="T13" fmla="*/ 304 h 664"/>
              <a:gd name="T14" fmla="*/ 260 w 280"/>
              <a:gd name="T15" fmla="*/ 204 h 664"/>
              <a:gd name="T16" fmla="*/ 268 w 280"/>
              <a:gd name="T17" fmla="*/ 128 h 664"/>
              <a:gd name="T18" fmla="*/ 280 w 280"/>
              <a:gd name="T19" fmla="*/ 0 h 66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80"/>
              <a:gd name="T31" fmla="*/ 0 h 664"/>
              <a:gd name="T32" fmla="*/ 280 w 280"/>
              <a:gd name="T33" fmla="*/ 664 h 66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80" h="664">
                <a:moveTo>
                  <a:pt x="0" y="664"/>
                </a:moveTo>
                <a:cubicBezTo>
                  <a:pt x="18" y="649"/>
                  <a:pt x="36" y="635"/>
                  <a:pt x="52" y="620"/>
                </a:cubicBezTo>
                <a:cubicBezTo>
                  <a:pt x="68" y="605"/>
                  <a:pt x="81" y="594"/>
                  <a:pt x="96" y="576"/>
                </a:cubicBezTo>
                <a:cubicBezTo>
                  <a:pt x="111" y="558"/>
                  <a:pt x="125" y="535"/>
                  <a:pt x="140" y="512"/>
                </a:cubicBezTo>
                <a:cubicBezTo>
                  <a:pt x="155" y="489"/>
                  <a:pt x="172" y="458"/>
                  <a:pt x="184" y="436"/>
                </a:cubicBezTo>
                <a:cubicBezTo>
                  <a:pt x="196" y="414"/>
                  <a:pt x="203" y="402"/>
                  <a:pt x="212" y="380"/>
                </a:cubicBezTo>
                <a:cubicBezTo>
                  <a:pt x="221" y="358"/>
                  <a:pt x="228" y="333"/>
                  <a:pt x="236" y="304"/>
                </a:cubicBezTo>
                <a:cubicBezTo>
                  <a:pt x="244" y="275"/>
                  <a:pt x="255" y="233"/>
                  <a:pt x="260" y="204"/>
                </a:cubicBezTo>
                <a:cubicBezTo>
                  <a:pt x="265" y="175"/>
                  <a:pt x="265" y="162"/>
                  <a:pt x="268" y="128"/>
                </a:cubicBezTo>
                <a:cubicBezTo>
                  <a:pt x="271" y="94"/>
                  <a:pt x="275" y="47"/>
                  <a:pt x="280" y="0"/>
                </a:cubicBezTo>
              </a:path>
            </a:pathLst>
          </a:cu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24"/>
          <p:cNvSpPr>
            <a:spLocks/>
          </p:cNvSpPr>
          <p:nvPr/>
        </p:nvSpPr>
        <p:spPr bwMode="auto">
          <a:xfrm>
            <a:off x="7172325" y="3282950"/>
            <a:ext cx="254000" cy="1054100"/>
          </a:xfrm>
          <a:custGeom>
            <a:avLst/>
            <a:gdLst>
              <a:gd name="T0" fmla="*/ 0 w 160"/>
              <a:gd name="T1" fmla="*/ 664 h 664"/>
              <a:gd name="T2" fmla="*/ 36 w 160"/>
              <a:gd name="T3" fmla="*/ 600 h 664"/>
              <a:gd name="T4" fmla="*/ 68 w 160"/>
              <a:gd name="T5" fmla="*/ 524 h 664"/>
              <a:gd name="T6" fmla="*/ 96 w 160"/>
              <a:gd name="T7" fmla="*/ 440 h 664"/>
              <a:gd name="T8" fmla="*/ 116 w 160"/>
              <a:gd name="T9" fmla="*/ 352 h 664"/>
              <a:gd name="T10" fmla="*/ 132 w 160"/>
              <a:gd name="T11" fmla="*/ 248 h 664"/>
              <a:gd name="T12" fmla="*/ 144 w 160"/>
              <a:gd name="T13" fmla="*/ 152 h 664"/>
              <a:gd name="T14" fmla="*/ 152 w 160"/>
              <a:gd name="T15" fmla="*/ 76 h 664"/>
              <a:gd name="T16" fmla="*/ 160 w 160"/>
              <a:gd name="T17" fmla="*/ 0 h 6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0"/>
              <a:gd name="T28" fmla="*/ 0 h 664"/>
              <a:gd name="T29" fmla="*/ 160 w 160"/>
              <a:gd name="T30" fmla="*/ 664 h 66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0" h="664">
                <a:moveTo>
                  <a:pt x="0" y="664"/>
                </a:moveTo>
                <a:cubicBezTo>
                  <a:pt x="12" y="643"/>
                  <a:pt x="25" y="623"/>
                  <a:pt x="36" y="600"/>
                </a:cubicBezTo>
                <a:cubicBezTo>
                  <a:pt x="47" y="577"/>
                  <a:pt x="58" y="551"/>
                  <a:pt x="68" y="524"/>
                </a:cubicBezTo>
                <a:cubicBezTo>
                  <a:pt x="78" y="497"/>
                  <a:pt x="88" y="469"/>
                  <a:pt x="96" y="440"/>
                </a:cubicBezTo>
                <a:cubicBezTo>
                  <a:pt x="104" y="411"/>
                  <a:pt x="110" y="384"/>
                  <a:pt x="116" y="352"/>
                </a:cubicBezTo>
                <a:cubicBezTo>
                  <a:pt x="122" y="320"/>
                  <a:pt x="127" y="281"/>
                  <a:pt x="132" y="248"/>
                </a:cubicBezTo>
                <a:cubicBezTo>
                  <a:pt x="137" y="215"/>
                  <a:pt x="141" y="181"/>
                  <a:pt x="144" y="152"/>
                </a:cubicBezTo>
                <a:cubicBezTo>
                  <a:pt x="147" y="123"/>
                  <a:pt x="149" y="101"/>
                  <a:pt x="152" y="76"/>
                </a:cubicBezTo>
                <a:cubicBezTo>
                  <a:pt x="155" y="51"/>
                  <a:pt x="157" y="25"/>
                  <a:pt x="160" y="0"/>
                </a:cubicBezTo>
              </a:path>
            </a:pathLst>
          </a:cu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28"/>
          <p:cNvSpPr>
            <a:spLocks/>
          </p:cNvSpPr>
          <p:nvPr/>
        </p:nvSpPr>
        <p:spPr bwMode="auto">
          <a:xfrm flipH="1">
            <a:off x="7545388" y="3292475"/>
            <a:ext cx="254000" cy="1054100"/>
          </a:xfrm>
          <a:custGeom>
            <a:avLst/>
            <a:gdLst>
              <a:gd name="T0" fmla="*/ 0 w 160"/>
              <a:gd name="T1" fmla="*/ 664 h 664"/>
              <a:gd name="T2" fmla="*/ 36 w 160"/>
              <a:gd name="T3" fmla="*/ 600 h 664"/>
              <a:gd name="T4" fmla="*/ 68 w 160"/>
              <a:gd name="T5" fmla="*/ 524 h 664"/>
              <a:gd name="T6" fmla="*/ 96 w 160"/>
              <a:gd name="T7" fmla="*/ 440 h 664"/>
              <a:gd name="T8" fmla="*/ 116 w 160"/>
              <a:gd name="T9" fmla="*/ 352 h 664"/>
              <a:gd name="T10" fmla="*/ 132 w 160"/>
              <a:gd name="T11" fmla="*/ 248 h 664"/>
              <a:gd name="T12" fmla="*/ 144 w 160"/>
              <a:gd name="T13" fmla="*/ 152 h 664"/>
              <a:gd name="T14" fmla="*/ 152 w 160"/>
              <a:gd name="T15" fmla="*/ 76 h 664"/>
              <a:gd name="T16" fmla="*/ 160 w 160"/>
              <a:gd name="T17" fmla="*/ 0 h 6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60"/>
              <a:gd name="T28" fmla="*/ 0 h 664"/>
              <a:gd name="T29" fmla="*/ 160 w 160"/>
              <a:gd name="T30" fmla="*/ 664 h 66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60" h="664">
                <a:moveTo>
                  <a:pt x="0" y="664"/>
                </a:moveTo>
                <a:cubicBezTo>
                  <a:pt x="12" y="643"/>
                  <a:pt x="25" y="623"/>
                  <a:pt x="36" y="600"/>
                </a:cubicBezTo>
                <a:cubicBezTo>
                  <a:pt x="47" y="577"/>
                  <a:pt x="58" y="551"/>
                  <a:pt x="68" y="524"/>
                </a:cubicBezTo>
                <a:cubicBezTo>
                  <a:pt x="78" y="497"/>
                  <a:pt x="88" y="469"/>
                  <a:pt x="96" y="440"/>
                </a:cubicBezTo>
                <a:cubicBezTo>
                  <a:pt x="104" y="411"/>
                  <a:pt x="110" y="384"/>
                  <a:pt x="116" y="352"/>
                </a:cubicBezTo>
                <a:cubicBezTo>
                  <a:pt x="122" y="320"/>
                  <a:pt x="127" y="281"/>
                  <a:pt x="132" y="248"/>
                </a:cubicBezTo>
                <a:cubicBezTo>
                  <a:pt x="137" y="215"/>
                  <a:pt x="141" y="181"/>
                  <a:pt x="144" y="152"/>
                </a:cubicBezTo>
                <a:cubicBezTo>
                  <a:pt x="147" y="123"/>
                  <a:pt x="149" y="101"/>
                  <a:pt x="152" y="76"/>
                </a:cubicBezTo>
                <a:cubicBezTo>
                  <a:pt x="155" y="51"/>
                  <a:pt x="157" y="25"/>
                  <a:pt x="160" y="0"/>
                </a:cubicBezTo>
              </a:path>
            </a:pathLst>
          </a:cu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27"/>
          <p:cNvSpPr>
            <a:spLocks/>
          </p:cNvSpPr>
          <p:nvPr/>
        </p:nvSpPr>
        <p:spPr bwMode="auto">
          <a:xfrm flipH="1">
            <a:off x="7773988" y="3286125"/>
            <a:ext cx="444500" cy="1054100"/>
          </a:xfrm>
          <a:custGeom>
            <a:avLst/>
            <a:gdLst>
              <a:gd name="T0" fmla="*/ 0 w 280"/>
              <a:gd name="T1" fmla="*/ 664 h 664"/>
              <a:gd name="T2" fmla="*/ 52 w 280"/>
              <a:gd name="T3" fmla="*/ 620 h 664"/>
              <a:gd name="T4" fmla="*/ 96 w 280"/>
              <a:gd name="T5" fmla="*/ 576 h 664"/>
              <a:gd name="T6" fmla="*/ 140 w 280"/>
              <a:gd name="T7" fmla="*/ 512 h 664"/>
              <a:gd name="T8" fmla="*/ 184 w 280"/>
              <a:gd name="T9" fmla="*/ 436 h 664"/>
              <a:gd name="T10" fmla="*/ 212 w 280"/>
              <a:gd name="T11" fmla="*/ 380 h 664"/>
              <a:gd name="T12" fmla="*/ 236 w 280"/>
              <a:gd name="T13" fmla="*/ 304 h 664"/>
              <a:gd name="T14" fmla="*/ 260 w 280"/>
              <a:gd name="T15" fmla="*/ 204 h 664"/>
              <a:gd name="T16" fmla="*/ 268 w 280"/>
              <a:gd name="T17" fmla="*/ 128 h 664"/>
              <a:gd name="T18" fmla="*/ 280 w 280"/>
              <a:gd name="T19" fmla="*/ 0 h 66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80"/>
              <a:gd name="T31" fmla="*/ 0 h 664"/>
              <a:gd name="T32" fmla="*/ 280 w 280"/>
              <a:gd name="T33" fmla="*/ 664 h 66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80" h="664">
                <a:moveTo>
                  <a:pt x="0" y="664"/>
                </a:moveTo>
                <a:cubicBezTo>
                  <a:pt x="18" y="649"/>
                  <a:pt x="36" y="635"/>
                  <a:pt x="52" y="620"/>
                </a:cubicBezTo>
                <a:cubicBezTo>
                  <a:pt x="68" y="605"/>
                  <a:pt x="81" y="594"/>
                  <a:pt x="96" y="576"/>
                </a:cubicBezTo>
                <a:cubicBezTo>
                  <a:pt x="111" y="558"/>
                  <a:pt x="125" y="535"/>
                  <a:pt x="140" y="512"/>
                </a:cubicBezTo>
                <a:cubicBezTo>
                  <a:pt x="155" y="489"/>
                  <a:pt x="172" y="458"/>
                  <a:pt x="184" y="436"/>
                </a:cubicBezTo>
                <a:cubicBezTo>
                  <a:pt x="196" y="414"/>
                  <a:pt x="203" y="402"/>
                  <a:pt x="212" y="380"/>
                </a:cubicBezTo>
                <a:cubicBezTo>
                  <a:pt x="221" y="358"/>
                  <a:pt x="228" y="333"/>
                  <a:pt x="236" y="304"/>
                </a:cubicBezTo>
                <a:cubicBezTo>
                  <a:pt x="244" y="275"/>
                  <a:pt x="255" y="233"/>
                  <a:pt x="260" y="204"/>
                </a:cubicBezTo>
                <a:cubicBezTo>
                  <a:pt x="265" y="175"/>
                  <a:pt x="265" y="162"/>
                  <a:pt x="268" y="128"/>
                </a:cubicBezTo>
                <a:cubicBezTo>
                  <a:pt x="271" y="94"/>
                  <a:pt x="275" y="47"/>
                  <a:pt x="280" y="0"/>
                </a:cubicBezTo>
              </a:path>
            </a:pathLst>
          </a:cu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29"/>
          <p:cNvSpPr>
            <a:spLocks/>
          </p:cNvSpPr>
          <p:nvPr/>
        </p:nvSpPr>
        <p:spPr bwMode="auto">
          <a:xfrm flipH="1">
            <a:off x="8008938" y="3263900"/>
            <a:ext cx="657225" cy="1038225"/>
          </a:xfrm>
          <a:custGeom>
            <a:avLst/>
            <a:gdLst>
              <a:gd name="T0" fmla="*/ 0 w 414"/>
              <a:gd name="T1" fmla="*/ 654 h 654"/>
              <a:gd name="T2" fmla="*/ 78 w 414"/>
              <a:gd name="T3" fmla="*/ 600 h 654"/>
              <a:gd name="T4" fmla="*/ 162 w 414"/>
              <a:gd name="T5" fmla="*/ 546 h 654"/>
              <a:gd name="T6" fmla="*/ 234 w 414"/>
              <a:gd name="T7" fmla="*/ 486 h 654"/>
              <a:gd name="T8" fmla="*/ 288 w 414"/>
              <a:gd name="T9" fmla="*/ 414 h 654"/>
              <a:gd name="T10" fmla="*/ 354 w 414"/>
              <a:gd name="T11" fmla="*/ 306 h 654"/>
              <a:gd name="T12" fmla="*/ 396 w 414"/>
              <a:gd name="T13" fmla="*/ 222 h 654"/>
              <a:gd name="T14" fmla="*/ 408 w 414"/>
              <a:gd name="T15" fmla="*/ 114 h 654"/>
              <a:gd name="T16" fmla="*/ 414 w 414"/>
              <a:gd name="T17" fmla="*/ 0 h 65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14"/>
              <a:gd name="T28" fmla="*/ 0 h 654"/>
              <a:gd name="T29" fmla="*/ 414 w 414"/>
              <a:gd name="T30" fmla="*/ 654 h 65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14" h="654">
                <a:moveTo>
                  <a:pt x="0" y="654"/>
                </a:moveTo>
                <a:cubicBezTo>
                  <a:pt x="25" y="636"/>
                  <a:pt x="51" y="618"/>
                  <a:pt x="78" y="600"/>
                </a:cubicBezTo>
                <a:cubicBezTo>
                  <a:pt x="105" y="582"/>
                  <a:pt x="136" y="565"/>
                  <a:pt x="162" y="546"/>
                </a:cubicBezTo>
                <a:cubicBezTo>
                  <a:pt x="188" y="527"/>
                  <a:pt x="213" y="508"/>
                  <a:pt x="234" y="486"/>
                </a:cubicBezTo>
                <a:cubicBezTo>
                  <a:pt x="255" y="464"/>
                  <a:pt x="268" y="444"/>
                  <a:pt x="288" y="414"/>
                </a:cubicBezTo>
                <a:cubicBezTo>
                  <a:pt x="308" y="384"/>
                  <a:pt x="336" y="338"/>
                  <a:pt x="354" y="306"/>
                </a:cubicBezTo>
                <a:cubicBezTo>
                  <a:pt x="372" y="274"/>
                  <a:pt x="387" y="254"/>
                  <a:pt x="396" y="222"/>
                </a:cubicBezTo>
                <a:cubicBezTo>
                  <a:pt x="405" y="190"/>
                  <a:pt x="405" y="151"/>
                  <a:pt x="408" y="114"/>
                </a:cubicBezTo>
                <a:cubicBezTo>
                  <a:pt x="411" y="77"/>
                  <a:pt x="413" y="20"/>
                  <a:pt x="414" y="0"/>
                </a:cubicBezTo>
              </a:path>
            </a:pathLst>
          </a:cu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20"/>
          <p:cNvSpPr>
            <a:spLocks noChangeArrowheads="1"/>
          </p:cNvSpPr>
          <p:nvPr/>
        </p:nvSpPr>
        <p:spPr bwMode="auto">
          <a:xfrm rot="19469800">
            <a:off x="8050213" y="3941763"/>
            <a:ext cx="146050" cy="206375"/>
          </a:xfrm>
          <a:prstGeom prst="downArrow">
            <a:avLst>
              <a:gd name="adj1" fmla="val 50000"/>
              <a:gd name="adj2" fmla="val 35326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229600" y="3515380"/>
            <a:ext cx="76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sz="1400" dirty="0" smtClean="0"/>
              <a:t>Net</a:t>
            </a:r>
          </a:p>
          <a:p>
            <a:pPr eaLnBrk="0" hangingPunct="0"/>
            <a:r>
              <a:rPr lang="en-GB" sz="1400" dirty="0" smtClean="0"/>
              <a:t> force</a:t>
            </a:r>
            <a:endParaRPr lang="en-GB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6858000" y="3578423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6781800" y="3733800"/>
            <a:ext cx="266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7700918" y="3807023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7848600" y="3578423"/>
            <a:ext cx="266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</a:t>
            </a:r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76200" y="247471"/>
            <a:ext cx="9067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100" indent="-292100" eaLnBrk="0" hangingPunct="0">
              <a:buSzPct val="60000"/>
              <a:buFont typeface="Wingdings" pitchFamily="2" charset="2"/>
              <a:buChar char="l"/>
            </a:pPr>
            <a:r>
              <a:rPr lang="en-GB" sz="2400" dirty="0" smtClean="0"/>
              <a:t>A magnetic dipole moment may be represented as a magnet as shown in the diagram. In an inhomogeneous magnetic field the magnet will experience a net force as well as a net torque.</a:t>
            </a:r>
            <a:endParaRPr lang="en-GB" sz="2400" dirty="0"/>
          </a:p>
        </p:txBody>
      </p:sp>
      <p:sp>
        <p:nvSpPr>
          <p:cNvPr id="30" name="Rectangle 29"/>
          <p:cNvSpPr/>
          <p:nvPr/>
        </p:nvSpPr>
        <p:spPr>
          <a:xfrm>
            <a:off x="0" y="1447800"/>
            <a:ext cx="8915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925" indent="-288925" eaLnBrk="0" hangingPunct="0">
              <a:spcAft>
                <a:spcPct val="50000"/>
              </a:spcAft>
              <a:buSzPct val="60000"/>
              <a:buFont typeface="Wingdings" pitchFamily="2" charset="2"/>
              <a:buChar char="l"/>
            </a:pPr>
            <a:r>
              <a:rPr lang="en-GB" sz="2400" dirty="0" smtClean="0"/>
              <a:t>The direction of the net force depends on the orientation of the dipole moment m in the inhomogeneous magnetic field B.</a:t>
            </a:r>
            <a:endParaRPr lang="en-GB" sz="2400" dirty="0"/>
          </a:p>
        </p:txBody>
      </p:sp>
      <p:sp>
        <p:nvSpPr>
          <p:cNvPr id="31" name="Rectangle 30"/>
          <p:cNvSpPr/>
          <p:nvPr/>
        </p:nvSpPr>
        <p:spPr>
          <a:xfrm>
            <a:off x="0" y="2438400"/>
            <a:ext cx="5943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925" indent="-288925" eaLnBrk="0" hangingPunct="0">
              <a:buSzPct val="60000"/>
              <a:buFont typeface="Wingdings" pitchFamily="2" charset="2"/>
              <a:buChar char="l"/>
            </a:pPr>
            <a:r>
              <a:rPr lang="en-GB" sz="2400" dirty="0" smtClean="0"/>
              <a:t>The potential energy U is given by</a:t>
            </a:r>
          </a:p>
          <a:p>
            <a:pPr marL="288925" indent="-288925" eaLnBrk="0" hangingPunct="0">
              <a:buSzPct val="60000"/>
              <a:buFont typeface="Wingdings" pitchFamily="2" charset="2"/>
              <a:buChar char="l"/>
            </a:pPr>
            <a:endParaRPr lang="en-GB" sz="2400" dirty="0" smtClean="0"/>
          </a:p>
          <a:p>
            <a:pPr marL="288925" indent="-288925" eaLnBrk="0" hangingPunct="0">
              <a:buSzPct val="60000"/>
            </a:pPr>
            <a:endParaRPr lang="en-GB" sz="2400" dirty="0" smtClean="0"/>
          </a:p>
          <a:p>
            <a:pPr marL="288925" indent="-288925" eaLnBrk="0" hangingPunct="0">
              <a:buSzPct val="60000"/>
            </a:pPr>
            <a:r>
              <a:rPr lang="en-GB" sz="2400" dirty="0" smtClean="0"/>
              <a:t>If the magnetic field is in the z-direction, the force is given by</a:t>
            </a:r>
            <a:endParaRPr lang="en-GB" sz="2400" dirty="0"/>
          </a:p>
        </p:txBody>
      </p:sp>
      <p:graphicFrame>
        <p:nvGraphicFramePr>
          <p:cNvPr id="15361" name="Object 6"/>
          <p:cNvGraphicFramePr>
            <a:graphicFrameLocks noChangeAspect="1"/>
          </p:cNvGraphicFramePr>
          <p:nvPr/>
        </p:nvGraphicFramePr>
        <p:xfrm>
          <a:off x="415925" y="4343400"/>
          <a:ext cx="2598738" cy="762000"/>
        </p:xfrm>
        <a:graphic>
          <a:graphicData uri="http://schemas.openxmlformats.org/presentationml/2006/ole">
            <p:oleObj spid="_x0000_s15361" name="Equation" r:id="rId3" imgW="1485720" imgH="393480" progId="Equation.3">
              <p:embed/>
            </p:oleObj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468312" y="2895600"/>
          <a:ext cx="3722688" cy="533400"/>
        </p:xfrm>
        <a:graphic>
          <a:graphicData uri="http://schemas.openxmlformats.org/presentationml/2006/ole">
            <p:oleObj spid="_x0000_s15362" name="Equation" r:id="rId4" imgW="1384200" imgH="203040" progId="Equation.3">
              <p:embed/>
            </p:oleObj>
          </a:graphicData>
        </a:graphic>
      </p:graphicFrame>
      <p:graphicFrame>
        <p:nvGraphicFramePr>
          <p:cNvPr id="15363" name="Object 6"/>
          <p:cNvGraphicFramePr>
            <a:graphicFrameLocks noChangeAspect="1"/>
          </p:cNvGraphicFramePr>
          <p:nvPr/>
        </p:nvGraphicFramePr>
        <p:xfrm>
          <a:off x="3511550" y="4267200"/>
          <a:ext cx="2244725" cy="762000"/>
        </p:xfrm>
        <a:graphic>
          <a:graphicData uri="http://schemas.openxmlformats.org/presentationml/2006/ole">
            <p:oleObj spid="_x0000_s15363" name="Equation" r:id="rId5" imgW="1282680" imgH="393480" progId="Equation.3">
              <p:embed/>
            </p:oleObj>
          </a:graphicData>
        </a:graphic>
      </p:graphicFrame>
      <p:sp>
        <p:nvSpPr>
          <p:cNvPr id="35" name="Rectangle 34"/>
          <p:cNvSpPr/>
          <p:nvPr/>
        </p:nvSpPr>
        <p:spPr>
          <a:xfrm>
            <a:off x="152400" y="5112603"/>
            <a:ext cx="586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925" indent="-288925" eaLnBrk="0" hangingPunct="0">
              <a:spcAft>
                <a:spcPct val="30000"/>
              </a:spcAft>
              <a:buSzPct val="60000"/>
            </a:pPr>
            <a:r>
              <a:rPr lang="en-GB" sz="2400" dirty="0" smtClean="0"/>
              <a:t>If l is length in magnetic field,  time taken t = l/v, therefore displaced along z-direction is</a:t>
            </a: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328613" y="5921375"/>
          <a:ext cx="5667375" cy="860425"/>
        </p:xfrm>
        <a:graphic>
          <a:graphicData uri="http://schemas.openxmlformats.org/presentationml/2006/ole">
            <p:oleObj spid="_x0000_s15364" name="Equation" r:id="rId6" imgW="270504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8097"/>
            <a:ext cx="9144000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925" indent="-288925" eaLnBrk="0" hangingPunct="0">
              <a:spcAft>
                <a:spcPct val="30000"/>
              </a:spcAft>
              <a:buSzPct val="60000"/>
            </a:pPr>
            <a:r>
              <a:rPr lang="en-GB" sz="2400" dirty="0" smtClean="0"/>
              <a:t>According to </a:t>
            </a:r>
            <a:r>
              <a:rPr lang="en-GB" sz="2400" dirty="0" err="1" smtClean="0"/>
              <a:t>maxwell’s</a:t>
            </a:r>
            <a:r>
              <a:rPr lang="en-GB" sz="2400" dirty="0" smtClean="0"/>
              <a:t> law of velocities</a:t>
            </a:r>
          </a:p>
          <a:p>
            <a:pPr marL="288925" indent="-288925" eaLnBrk="0" hangingPunct="0">
              <a:spcAft>
                <a:spcPct val="30000"/>
              </a:spcAft>
              <a:buSzPct val="60000"/>
              <a:buFont typeface="Wingdings" pitchFamily="2" charset="2"/>
              <a:buChar char="l"/>
            </a:pPr>
            <a:endParaRPr lang="en-GB" sz="2400" dirty="0" smtClean="0"/>
          </a:p>
          <a:p>
            <a:pPr marL="288925" indent="-288925" eaLnBrk="0" hangingPunct="0">
              <a:spcAft>
                <a:spcPct val="30000"/>
              </a:spcAft>
              <a:buSzPct val="60000"/>
            </a:pPr>
            <a:endParaRPr lang="en-GB" sz="2400" dirty="0" smtClean="0">
              <a:sym typeface="MT Extra" pitchFamily="18" charset="2"/>
            </a:endParaRPr>
          </a:p>
          <a:p>
            <a:pPr marL="288925" indent="-288925" eaLnBrk="0" hangingPunct="0">
              <a:spcAft>
                <a:spcPct val="30000"/>
              </a:spcAft>
              <a:buSzPct val="60000"/>
              <a:buFont typeface="Wingdings" pitchFamily="2" charset="2"/>
              <a:buChar char="l"/>
            </a:pPr>
            <a:endParaRPr lang="en-GB" sz="2400" dirty="0" smtClean="0"/>
          </a:p>
          <a:p>
            <a:pPr marL="288925" indent="-288925" eaLnBrk="0" hangingPunct="0">
              <a:spcAft>
                <a:spcPct val="30000"/>
              </a:spcAft>
              <a:buSzPct val="60000"/>
              <a:buFont typeface="Wingdings" pitchFamily="2" charset="2"/>
              <a:buChar char="l"/>
            </a:pPr>
            <a:r>
              <a:rPr lang="en-GB" sz="2400" dirty="0" smtClean="0"/>
              <a:t>This gives maximum displacement  of the silver atoms at the centre as shown in figure.</a:t>
            </a:r>
          </a:p>
          <a:p>
            <a:pPr marL="288925" indent="-288925" eaLnBrk="0" hangingPunct="0">
              <a:spcAft>
                <a:spcPct val="30000"/>
              </a:spcAft>
              <a:buSzPct val="60000"/>
              <a:buFont typeface="Wingdings" pitchFamily="2" charset="2"/>
              <a:buChar char="l"/>
            </a:pPr>
            <a:r>
              <a:rPr lang="en-GB" sz="2400" dirty="0" smtClean="0"/>
              <a:t>If there is no magnetic field or uniform magnetic field i.e.                then z = 0. Hence no displacement along z-direction. And there is straight line shown in figure.</a:t>
            </a:r>
          </a:p>
          <a:p>
            <a:pPr marL="288925" indent="-288925" eaLnBrk="0" hangingPunct="0">
              <a:spcAft>
                <a:spcPct val="30000"/>
              </a:spcAft>
              <a:buSzPct val="60000"/>
              <a:buFont typeface="Wingdings" pitchFamily="2" charset="2"/>
              <a:buChar char="l"/>
            </a:pPr>
            <a:r>
              <a:rPr lang="en-GB" sz="2400" dirty="0" smtClean="0"/>
              <a:t>If there is a non uniform magnetic field, the atomic magnets (silver atoms) will be displaced from the path along z-axis depending upon their orientations  (value of </a:t>
            </a:r>
            <a:r>
              <a:rPr lang="el-GR" sz="2400" dirty="0" smtClean="0"/>
              <a:t>θ</a:t>
            </a:r>
            <a:r>
              <a:rPr lang="en-US" sz="2400" dirty="0" smtClean="0"/>
              <a:t>) and hence produce a trace on the plate as shown in figure.</a:t>
            </a:r>
            <a:r>
              <a:rPr lang="en-GB" sz="2400" dirty="0" smtClean="0"/>
              <a:t> </a:t>
            </a:r>
          </a:p>
          <a:p>
            <a:pPr marL="288925" indent="-288925" eaLnBrk="0" hangingPunct="0">
              <a:spcAft>
                <a:spcPct val="30000"/>
              </a:spcAft>
              <a:buSzPct val="60000"/>
              <a:buFont typeface="Wingdings" pitchFamily="2" charset="2"/>
              <a:buChar char="l"/>
            </a:pPr>
            <a:r>
              <a:rPr lang="en-GB" sz="2400" dirty="0" smtClean="0"/>
              <a:t>While this was clear evidence of space quantisation. </a:t>
            </a:r>
            <a:endParaRPr lang="en-GB" sz="2400" dirty="0"/>
          </a:p>
        </p:txBody>
      </p:sp>
      <p:graphicFrame>
        <p:nvGraphicFramePr>
          <p:cNvPr id="18436" name="Object 6"/>
          <p:cNvGraphicFramePr>
            <a:graphicFrameLocks noChangeAspect="1"/>
          </p:cNvGraphicFramePr>
          <p:nvPr/>
        </p:nvGraphicFramePr>
        <p:xfrm>
          <a:off x="6099175" y="-76200"/>
          <a:ext cx="1444625" cy="909638"/>
        </p:xfrm>
        <a:graphic>
          <a:graphicData uri="http://schemas.openxmlformats.org/presentationml/2006/ole">
            <p:oleObj spid="_x0000_s18436" name="Equation" r:id="rId3" imgW="825480" imgH="469800" progId="Equation.3">
              <p:embed/>
            </p:oleObj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865187" y="685800"/>
          <a:ext cx="5002213" cy="1219200"/>
        </p:xfrm>
        <a:graphic>
          <a:graphicData uri="http://schemas.openxmlformats.org/presentationml/2006/ole">
            <p:oleObj spid="_x0000_s18437" name="Equation" r:id="rId4" imgW="1993680" imgH="622080" progId="Equation.3">
              <p:embed/>
            </p:oleObj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7426325" y="2590800"/>
          <a:ext cx="1179513" cy="771525"/>
        </p:xfrm>
        <a:graphic>
          <a:graphicData uri="http://schemas.openxmlformats.org/presentationml/2006/ole">
            <p:oleObj spid="_x0000_s18438" name="Equation" r:id="rId5" imgW="4698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71600"/>
            <a:ext cx="7239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57200" y="59436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non uniform magnetic field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4876800" y="5802868"/>
            <a:ext cx="434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In the absence of </a:t>
            </a:r>
            <a:r>
              <a:rPr lang="en-US" sz="2400" dirty="0" err="1" smtClean="0"/>
              <a:t>magnetc</a:t>
            </a:r>
            <a:r>
              <a:rPr lang="en-US" sz="2400" dirty="0" smtClean="0"/>
              <a:t> field or in uniform magnetic field</a:t>
            </a: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990600" y="3200400"/>
            <a:ext cx="1143000" cy="2743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5867400" y="3124200"/>
            <a:ext cx="76200" cy="2667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133</TotalTime>
  <Words>299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Concourse</vt:lpstr>
      <vt:lpstr>Equation</vt:lpstr>
      <vt:lpstr>Electron Spin - The Stern-Gerlach Experiment</vt:lpstr>
      <vt:lpstr>Slide 2</vt:lpstr>
      <vt:lpstr>Slide 3</vt:lpstr>
      <vt:lpstr>Slide 4</vt:lpstr>
      <vt:lpstr>Slide 5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 Spin - The Stern-Gerlach Experiment</dc:title>
  <dc:creator>Valued Acer Customer</dc:creator>
  <cp:lastModifiedBy>Windows User</cp:lastModifiedBy>
  <cp:revision>22</cp:revision>
  <dcterms:created xsi:type="dcterms:W3CDTF">2012-09-09T03:16:38Z</dcterms:created>
  <dcterms:modified xsi:type="dcterms:W3CDTF">2021-03-04T04:07:21Z</dcterms:modified>
</cp:coreProperties>
</file>